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1" r:id="rId14"/>
    <p:sldId id="267" r:id="rId15"/>
    <p:sldId id="272" r:id="rId16"/>
    <p:sldId id="275" r:id="rId17"/>
    <p:sldId id="276" r:id="rId18"/>
    <p:sldId id="273" r:id="rId19"/>
    <p:sldId id="274" r:id="rId20"/>
    <p:sldId id="277" r:id="rId21"/>
    <p:sldId id="278" r:id="rId22"/>
    <p:sldId id="279" r:id="rId23"/>
    <p:sldId id="280" r:id="rId24"/>
    <p:sldId id="281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7"/>
    <p:restoredTop sz="94690"/>
  </p:normalViewPr>
  <p:slideViewPr>
    <p:cSldViewPr snapToGrid="0" snapToObjects="1">
      <p:cViewPr varScale="1">
        <p:scale>
          <a:sx n="105" d="100"/>
          <a:sy n="105" d="100"/>
        </p:scale>
        <p:origin x="3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Eigth level</a:t>
            </a:r>
          </a:p>
          <a:p>
            <a:pPr lvl="8"/>
            <a:r>
              <a:rPr lang="en-US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  <a:t>1/10/19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1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44488" algn="l" defTabSz="914400" rtl="0" eaLnBrk="1" latinLnBrk="1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13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4448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13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4448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1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tiff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tif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tif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tiff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tiff"/><Relationship Id="rId5" Type="http://schemas.openxmlformats.org/officeDocument/2006/relationships/image" Target="../media/image8.tiff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tiff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tiff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tiff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F3CF990-ACB8-443A-BB74-D36EC8A00B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B98862-BEE1-44FB-A335-A1B9106B4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  <a:noFill/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F94F98-3A57-49AA-838E-91AAF600B6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678519" y="-1660968"/>
            <a:ext cx="5838229" cy="11188733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000">
                <a:schemeClr val="accent1">
                  <a:alpha val="0"/>
                </a:schemeClr>
              </a:gs>
              <a:gs pos="100000">
                <a:schemeClr val="accent1">
                  <a:alpha val="7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185CF21-0594-48C0-9F3E-254D6BCE9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89" y="-5487"/>
            <a:ext cx="12189867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0B5529D-5CAA-4BF2-B5C9-34705E766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59909" cy="6858000"/>
          </a:xfrm>
          <a:prstGeom prst="rect">
            <a:avLst/>
          </a:prstGeom>
          <a:solidFill>
            <a:schemeClr val="bg2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BD68200-BC03-4015-860B-CD5C30CD7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9910" y="0"/>
            <a:ext cx="7869544" cy="6858000"/>
          </a:xfrm>
          <a:custGeom>
            <a:avLst/>
            <a:gdLst>
              <a:gd name="connsiteX0" fmla="*/ 0 w 7821919"/>
              <a:gd name="connsiteY0" fmla="*/ 0 h 6858000"/>
              <a:gd name="connsiteX1" fmla="*/ 6983367 w 7821919"/>
              <a:gd name="connsiteY1" fmla="*/ 0 h 6858000"/>
              <a:gd name="connsiteX2" fmla="*/ 6982269 w 7821919"/>
              <a:gd name="connsiteY2" fmla="*/ 1331 h 6858000"/>
              <a:gd name="connsiteX3" fmla="*/ 6833782 w 7821919"/>
              <a:gd name="connsiteY3" fmla="*/ 487443 h 6858000"/>
              <a:gd name="connsiteX4" fmla="*/ 6851446 w 7821919"/>
              <a:gd name="connsiteY4" fmla="*/ 662666 h 6858000"/>
              <a:gd name="connsiteX5" fmla="*/ 6857532 w 7821919"/>
              <a:gd name="connsiteY5" fmla="*/ 686333 h 6858000"/>
              <a:gd name="connsiteX6" fmla="*/ 6806927 w 7821919"/>
              <a:gd name="connsiteY6" fmla="*/ 699345 h 6858000"/>
              <a:gd name="connsiteX7" fmla="*/ 5555365 w 7821919"/>
              <a:gd name="connsiteY7" fmla="*/ 2400515 h 6858000"/>
              <a:gd name="connsiteX8" fmla="*/ 7336617 w 7821919"/>
              <a:gd name="connsiteY8" fmla="*/ 4181767 h 6858000"/>
              <a:gd name="connsiteX9" fmla="*/ 7452815 w 7821919"/>
              <a:gd name="connsiteY9" fmla="*/ 4175900 h 6858000"/>
              <a:gd name="connsiteX10" fmla="*/ 7437456 w 7821919"/>
              <a:gd name="connsiteY10" fmla="*/ 4225378 h 6858000"/>
              <a:gd name="connsiteX11" fmla="*/ 7428275 w 7821919"/>
              <a:gd name="connsiteY11" fmla="*/ 4316448 h 6858000"/>
              <a:gd name="connsiteX12" fmla="*/ 7789089 w 7821919"/>
              <a:gd name="connsiteY12" fmla="*/ 4759152 h 6858000"/>
              <a:gd name="connsiteX13" fmla="*/ 7821919 w 7821919"/>
              <a:gd name="connsiteY13" fmla="*/ 4762461 h 6858000"/>
              <a:gd name="connsiteX14" fmla="*/ 7809638 w 7821919"/>
              <a:gd name="connsiteY14" fmla="*/ 4785088 h 6858000"/>
              <a:gd name="connsiteX15" fmla="*/ 7794661 w 7821919"/>
              <a:gd name="connsiteY15" fmla="*/ 4833335 h 6858000"/>
              <a:gd name="connsiteX16" fmla="*/ 7524776 w 7821919"/>
              <a:gd name="connsiteY16" fmla="*/ 4917113 h 6858000"/>
              <a:gd name="connsiteX17" fmla="*/ 6642110 w 7821919"/>
              <a:gd name="connsiteY17" fmla="*/ 6248746 h 6858000"/>
              <a:gd name="connsiteX18" fmla="*/ 6755682 w 7821919"/>
              <a:gd name="connsiteY18" fmla="*/ 6811285 h 6858000"/>
              <a:gd name="connsiteX19" fmla="*/ 6778185 w 7821919"/>
              <a:gd name="connsiteY19" fmla="*/ 6858000 h 6858000"/>
              <a:gd name="connsiteX20" fmla="*/ 0 w 7821919"/>
              <a:gd name="connsiteY2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7821919" h="6858000">
                <a:moveTo>
                  <a:pt x="0" y="0"/>
                </a:moveTo>
                <a:lnTo>
                  <a:pt x="6983367" y="0"/>
                </a:lnTo>
                <a:lnTo>
                  <a:pt x="6982269" y="1331"/>
                </a:lnTo>
                <a:cubicBezTo>
                  <a:pt x="6888522" y="140095"/>
                  <a:pt x="6833782" y="307376"/>
                  <a:pt x="6833782" y="487443"/>
                </a:cubicBezTo>
                <a:cubicBezTo>
                  <a:pt x="6833782" y="547466"/>
                  <a:pt x="6839864" y="606067"/>
                  <a:pt x="6851446" y="662666"/>
                </a:cubicBezTo>
                <a:lnTo>
                  <a:pt x="6857532" y="686333"/>
                </a:lnTo>
                <a:lnTo>
                  <a:pt x="6806927" y="699345"/>
                </a:lnTo>
                <a:cubicBezTo>
                  <a:pt x="6081835" y="924872"/>
                  <a:pt x="5555365" y="1601212"/>
                  <a:pt x="5555365" y="2400515"/>
                </a:cubicBezTo>
                <a:cubicBezTo>
                  <a:pt x="5555365" y="3384273"/>
                  <a:pt x="6352859" y="4181767"/>
                  <a:pt x="7336617" y="4181767"/>
                </a:cubicBezTo>
                <a:lnTo>
                  <a:pt x="7452815" y="4175900"/>
                </a:lnTo>
                <a:lnTo>
                  <a:pt x="7437456" y="4225378"/>
                </a:lnTo>
                <a:cubicBezTo>
                  <a:pt x="7431436" y="4254794"/>
                  <a:pt x="7428275" y="4285252"/>
                  <a:pt x="7428275" y="4316448"/>
                </a:cubicBezTo>
                <a:cubicBezTo>
                  <a:pt x="7428275" y="4534821"/>
                  <a:pt x="7583172" y="4717015"/>
                  <a:pt x="7789089" y="4759152"/>
                </a:cubicBezTo>
                <a:lnTo>
                  <a:pt x="7821919" y="4762461"/>
                </a:lnTo>
                <a:lnTo>
                  <a:pt x="7809638" y="4785088"/>
                </a:lnTo>
                <a:lnTo>
                  <a:pt x="7794661" y="4833335"/>
                </a:lnTo>
                <a:lnTo>
                  <a:pt x="7524776" y="4917113"/>
                </a:lnTo>
                <a:cubicBezTo>
                  <a:pt x="7006070" y="5136507"/>
                  <a:pt x="6642110" y="5650122"/>
                  <a:pt x="6642110" y="6248746"/>
                </a:cubicBezTo>
                <a:cubicBezTo>
                  <a:pt x="6642110" y="6448287"/>
                  <a:pt x="6682550" y="6638383"/>
                  <a:pt x="6755682" y="6811285"/>
                </a:cubicBezTo>
                <a:lnTo>
                  <a:pt x="6778185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25996">
                <a:srgbClr val="1F2D29">
                  <a:alpha val="4000"/>
                </a:srgbClr>
              </a:gs>
              <a:gs pos="20000">
                <a:schemeClr val="bg2">
                  <a:alpha val="0"/>
                </a:schemeClr>
              </a:gs>
              <a:gs pos="100000">
                <a:schemeClr val="bg2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32A6F87-AC28-4AA8-B8A6-AEBC67BD0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47567" y="2282700"/>
            <a:ext cx="967148" cy="967148"/>
          </a:xfrm>
          <a:prstGeom prst="ellipse">
            <a:avLst/>
          </a:prstGeom>
          <a:gradFill>
            <a:gsLst>
              <a:gs pos="0">
                <a:schemeClr val="bg2">
                  <a:alpha val="0"/>
                </a:schemeClr>
              </a:gs>
              <a:gs pos="100000">
                <a:schemeClr val="accent1">
                  <a:alpha val="21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ADC1DF-771A-474B-8906-DD416EB351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3167" y="2590984"/>
            <a:ext cx="7369642" cy="3608480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sz="8000"/>
              <a:t>Django </a:t>
            </a:r>
            <a:r>
              <a:rPr kumimoji="1" lang="ko-KR" altLang="en-US" sz="8000"/>
              <a:t>문서</a:t>
            </a:r>
            <a:br>
              <a:rPr kumimoji="1" lang="en-US" altLang="ko-KR" sz="8000"/>
            </a:br>
            <a:r>
              <a:rPr kumimoji="1" lang="ko-KR" altLang="en-US" sz="8000"/>
              <a:t>한글화</a:t>
            </a:r>
            <a:r>
              <a:rPr kumimoji="1" lang="en-US" altLang="ko-KR" sz="8000"/>
              <a:t> </a:t>
            </a:r>
            <a:r>
              <a:rPr kumimoji="1" lang="ko-KR" altLang="en-US" sz="8000"/>
              <a:t>와 </a:t>
            </a:r>
            <a:r>
              <a:rPr kumimoji="1" lang="en-US" altLang="ko-KR" sz="8000"/>
              <a:t>Transifex</a:t>
            </a:r>
            <a:endParaRPr kumimoji="1" lang="ko-KR" altLang="en-US" sz="800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A1A91D6-A0A1-5B44-ADFB-5E80F3767D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93168" y="1079212"/>
            <a:ext cx="6437630" cy="1335503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sz="2800"/>
              <a:t>기술 문서 번역 모임</a:t>
            </a:r>
            <a:r>
              <a:rPr kumimoji="1" lang="en-US" altLang="ko-KR" sz="2800"/>
              <a:t>: </a:t>
            </a:r>
            <a:r>
              <a:rPr kumimoji="1" lang="ko-KR" altLang="en-US" sz="2800"/>
              <a:t>번역 도구 이야기</a:t>
            </a:r>
          </a:p>
        </p:txBody>
      </p:sp>
    </p:spTree>
    <p:extLst>
      <p:ext uri="{BB962C8B-B14F-4D97-AF65-F5344CB8AC3E}">
        <p14:creationId xmlns:p14="http://schemas.microsoft.com/office/powerpoint/2010/main" val="26770426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7E45EB-2082-42A1-A5FC-6D53F21D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A5C072-919B-4308-A48B-96DC0CBF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F74E2F-7C51-4D72-96BA-528A50748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B61F797-14BD-476F-B569-140E96CB6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0235D8-BAC3-4440-8A9B-43D98243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F2FD5C-3192-4646-91D2-C907BDC4C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3A18A3-4020-0F49-B085-60C6BDDA9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dirty="0" err="1"/>
              <a:t>GetText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사용한 </a:t>
            </a:r>
            <a:r>
              <a:rPr kumimoji="1" lang="ko-KR" altLang="en-US" dirty="0" err="1"/>
              <a:t>번역문장의</a:t>
            </a:r>
            <a:r>
              <a:rPr kumimoji="1" lang="ko-KR" altLang="en-US" dirty="0"/>
              <a:t> 적용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A8D0CB-6F06-4CF1-813A-C746972E9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0169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C31A1-B7C0-8345-9EA4-F43C9DF81F1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884" y="2364159"/>
            <a:ext cx="3364051" cy="3364051"/>
          </a:xfrm>
          <a:prstGeom prst="rect">
            <a:avLst/>
          </a:prstGeom>
          <a:solidFill>
            <a:schemeClr val="tx1"/>
          </a:solidFill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D7C953-3AD8-894B-8D72-0228383EF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5954" y="2052116"/>
            <a:ext cx="3289986" cy="3997828"/>
          </a:xfrm>
        </p:spPr>
        <p:txBody>
          <a:bodyPr>
            <a:normAutofit/>
          </a:bodyPr>
          <a:lstStyle/>
          <a:p>
            <a:r>
              <a:rPr kumimoji="1" lang="ko-KR" altLang="en-US" sz="1800" dirty="0"/>
              <a:t>원본 텍스트를 키로 사용하고 번역된 텍스트를 런타임이나 빌드 타임에 대치 시키는 방식</a:t>
            </a:r>
            <a:endParaRPr kumimoji="1" lang="en-US" altLang="ko-KR" sz="1800" dirty="0"/>
          </a:p>
          <a:p>
            <a:r>
              <a:rPr kumimoji="1" lang="ko-KR" altLang="en-US" sz="1800" dirty="0"/>
              <a:t>방식이 단순하고 버전업 대응이 유용함</a:t>
            </a:r>
            <a:endParaRPr kumimoji="1" lang="en-US" altLang="ko-KR" sz="1800" dirty="0"/>
          </a:p>
          <a:p>
            <a:r>
              <a:rPr kumimoji="1" lang="ko-KR" altLang="en-US" sz="1800" dirty="0"/>
              <a:t>문맥 파악이 힘들고 언어간 차이에 의한 예기치 못한 결과가 발생 가능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564258-BA63-4452-B6A7-27E3497D9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121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7E45EB-2082-42A1-A5FC-6D53F21D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A5C072-919B-4308-A48B-96DC0CBF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F74E2F-7C51-4D72-96BA-528A50748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B61F797-14BD-476F-B569-140E96CB6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0235D8-BAC3-4440-8A9B-43D98243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F2FD5C-3192-4646-91D2-C907BDC4C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3A18A3-4020-0F49-B085-60C6BDDA9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dirty="0" err="1"/>
              <a:t>GetText</a:t>
            </a:r>
            <a:r>
              <a:rPr kumimoji="1" lang="ko-KR" altLang="en-US" dirty="0"/>
              <a:t> 사용시의 어려움들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A8D0CB-6F06-4CF1-813A-C746972E9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0169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9EC31A1-B7C0-8345-9EA4-F43C9DF81F1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6884" y="2364159"/>
            <a:ext cx="3364051" cy="3364051"/>
          </a:xfrm>
          <a:prstGeom prst="rect">
            <a:avLst/>
          </a:prstGeom>
          <a:solidFill>
            <a:schemeClr val="tx1"/>
          </a:solidFill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D7C953-3AD8-894B-8D72-0228383EFD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175" y="2052116"/>
            <a:ext cx="3289986" cy="3997828"/>
          </a:xfrm>
        </p:spPr>
        <p:txBody>
          <a:bodyPr>
            <a:normAutofit/>
          </a:bodyPr>
          <a:lstStyle/>
          <a:p>
            <a:r>
              <a:rPr kumimoji="1" lang="ko-KR" altLang="en-US" sz="1800" dirty="0"/>
              <a:t>빌드가 필요함</a:t>
            </a:r>
            <a:br>
              <a:rPr kumimoji="1" lang="en-US" altLang="ko-KR" sz="1800" dirty="0"/>
            </a:br>
            <a:r>
              <a:rPr kumimoji="1" lang="ko-KR" altLang="en-US" sz="1800" dirty="0"/>
              <a:t>바이너리로 된 결과물을 필요로 </a:t>
            </a:r>
            <a:r>
              <a:rPr kumimoji="1" lang="ko-KR" altLang="en-US" sz="1800" dirty="0" err="1"/>
              <a:t>하기때문</a:t>
            </a:r>
            <a:endParaRPr kumimoji="1" lang="en-US" altLang="ko-KR" sz="1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564258-BA63-4452-B6A7-27E3497D9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93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D7E45EB-2082-42A1-A5FC-6D53F21D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A5C072-919B-4308-A48B-96DC0CBF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F74E2F-7C51-4D72-96BA-528A50748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1B61F797-14BD-476F-B569-140E96CB6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A0235D8-BAC3-4440-8A9B-43D98243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DF2FD5C-3192-4646-91D2-C907BDC4C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3A18A3-4020-0F49-B085-60C6BDDA9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 dirty="0"/>
              <a:t>띄어쓰기와 </a:t>
            </a:r>
            <a:r>
              <a:rPr kumimoji="1" lang="en-US" altLang="ko-KR" dirty="0"/>
              <a:t>Sphinx</a:t>
            </a:r>
            <a:r>
              <a:rPr kumimoji="1" lang="ko-KR" altLang="en-US" dirty="0"/>
              <a:t> 문법들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A8D0CB-6F06-4CF1-813A-C746972E9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0169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8564258-BA63-4452-B6A7-27E3497D9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CEE2D5A-7D75-DD48-B807-C7F02BF2A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B969151-F133-0842-A33D-E4F8A81E7E2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2109" y="1885285"/>
            <a:ext cx="7315200" cy="10668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6B6454-BCF7-9B4D-9816-B819F231EA68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2483" y="2979633"/>
            <a:ext cx="8724900" cy="12827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F6929BC-6E4C-DA46-849D-699FE4606B2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3367" y="4315419"/>
            <a:ext cx="88011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34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2C9A412-6D33-4176-9157-E3B99D3AC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4B943304-F883-42A9-840F-CC318A256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1AAFC6A7-C24E-4A7C-9566-DB74CCFEF3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2A188AC-153B-4A00-B5A5-794810FA01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61FC670-9D36-4874-9280-16FEDEA4C6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36FD2F9-5FC0-4B1C-A95A-266B3379CB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EB3A18A3-4020-0F49-B085-60C6BDDA9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kumimoji="1" lang="ko-KR" altLang="en-US"/>
              <a:t>문맥을 알수 없는 나홀로 문장</a:t>
            </a:r>
            <a:endParaRPr kumimoji="1"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AB94406-4EA7-4CC1-B66F-63053B0E9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0169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7F2E17A-AFBB-FF49-8FD3-10DD9EA884A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176" y="2052116"/>
            <a:ext cx="4454381" cy="336405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8C547AF4-DD54-40F6-9F0C-1D4C014EB5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9EB579F-D9F5-D34C-BB8E-05D10276BF4E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6592" y="2105202"/>
            <a:ext cx="6184900" cy="318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021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0FD3BE6-42AF-4DB6-A3B6-F879A81AD8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BBAA22-23CD-49A7-B26C-BF3E0B830B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9A4E5EA-9A8F-4B0F-97B2-4219590A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8B2AECAC-4D7A-44FE-82A3-4F4E7C40A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7CF9B3A-47A7-40CC-A48B-C907AA148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BCCD6A9-FBF3-4766-A22F-60972DCD32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26DF0B9-5213-D041-B137-484B180FB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dirty="0" err="1"/>
              <a:t>Transifex</a:t>
            </a:r>
            <a:r>
              <a:rPr kumimoji="1" lang="en-US" altLang="ko-KR" dirty="0"/>
              <a:t> </a:t>
            </a:r>
            <a:r>
              <a:rPr kumimoji="1" lang="ko-KR" altLang="en-US" dirty="0"/>
              <a:t>소개</a:t>
            </a:r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0122CD-6EBC-46E0-9F12-2EC72E1080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0169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64C65BD-F62E-2D41-8615-FB0E5E93CBC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6938" y="2364159"/>
            <a:ext cx="3801451" cy="3364051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5C8F93C-3ED4-4344-A5FD-FF62589ED1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0" y="2052116"/>
            <a:ext cx="3808534" cy="3997828"/>
          </a:xfrm>
        </p:spPr>
        <p:txBody>
          <a:bodyPr>
            <a:normAutofit/>
          </a:bodyPr>
          <a:lstStyle/>
          <a:p>
            <a:r>
              <a:rPr kumimoji="1" lang="ko-KR" altLang="en-US" sz="1800" dirty="0"/>
              <a:t>번역 공동 작업을 위한 서비스</a:t>
            </a:r>
            <a:endParaRPr kumimoji="1" lang="en-US" altLang="ko-KR" sz="1800" dirty="0"/>
          </a:p>
          <a:p>
            <a:r>
              <a:rPr kumimoji="1" lang="ko-KR" altLang="en-US" sz="1800" dirty="0"/>
              <a:t>오픈소스 프로젝트는 무료 사용</a:t>
            </a:r>
            <a:endParaRPr kumimoji="1" lang="en-US" altLang="ko-KR" sz="1800" dirty="0"/>
          </a:p>
          <a:p>
            <a:r>
              <a:rPr kumimoji="1" lang="en-US" altLang="ko-KR" sz="1800" dirty="0"/>
              <a:t>Sphinx</a:t>
            </a:r>
            <a:r>
              <a:rPr kumimoji="1" lang="ko-KR" altLang="en-US" sz="1800" dirty="0" err="1"/>
              <a:t>와의</a:t>
            </a:r>
            <a:r>
              <a:rPr kumimoji="1" lang="ko-KR" altLang="en-US" sz="1800" dirty="0"/>
              <a:t> 높은 호환성</a:t>
            </a:r>
            <a:endParaRPr kumimoji="1" lang="en-US" altLang="ko-KR" sz="1800" dirty="0"/>
          </a:p>
          <a:p>
            <a:r>
              <a:rPr kumimoji="1" lang="en-US" altLang="ko-KR" sz="1800" dirty="0"/>
              <a:t>CLI </a:t>
            </a:r>
            <a:r>
              <a:rPr kumimoji="1" lang="ko-KR" altLang="en-US" sz="1800" dirty="0"/>
              <a:t>툴을 통한 </a:t>
            </a:r>
            <a:r>
              <a:rPr kumimoji="1" lang="en-US" altLang="ko-KR" sz="1800" dirty="0"/>
              <a:t>CI</a:t>
            </a:r>
            <a:r>
              <a:rPr kumimoji="1" lang="ko-KR" altLang="en-US" sz="1800" dirty="0"/>
              <a:t> 툴과의 통합성</a:t>
            </a:r>
            <a:endParaRPr kumimoji="1" lang="en-US" altLang="ko-KR" sz="1800" dirty="0"/>
          </a:p>
          <a:p>
            <a:r>
              <a:rPr kumimoji="1" lang="en-US" altLang="ko-KR" sz="1800" dirty="0"/>
              <a:t>TM</a:t>
            </a:r>
            <a:r>
              <a:rPr kumimoji="1" lang="ko-KR" altLang="en-US" sz="1800" dirty="0"/>
              <a:t>과 </a:t>
            </a:r>
            <a:r>
              <a:rPr kumimoji="1" lang="en-US" altLang="ko-KR" sz="1800" dirty="0"/>
              <a:t>Glossary</a:t>
            </a:r>
            <a:r>
              <a:rPr kumimoji="1" lang="ko-KR" altLang="en-US" sz="1800" dirty="0"/>
              <a:t>로 높은 공동작업 효율성</a:t>
            </a:r>
            <a:r>
              <a:rPr kumimoji="1" lang="en-US" altLang="ko-KR" sz="1800" dirty="0"/>
              <a:t> </a:t>
            </a:r>
          </a:p>
          <a:p>
            <a:endParaRPr kumimoji="1" lang="en-US" altLang="ko-KR" sz="1800" dirty="0"/>
          </a:p>
          <a:p>
            <a:endParaRPr kumimoji="1" lang="ko-KR" altLang="en-US" sz="1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889AD22-2126-4A1E-8BEB-EED54DD30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47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D9315-A41C-5444-AE9F-D49D016CC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Sphinx </a:t>
            </a:r>
            <a:r>
              <a:rPr kumimoji="1" lang="ko-KR" altLang="en-US" dirty="0" err="1"/>
              <a:t>와의</a:t>
            </a:r>
            <a:r>
              <a:rPr kumimoji="1" lang="ko-KR" altLang="en-US" dirty="0"/>
              <a:t> 손쉬운 통합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8D7B4F-125B-6B47-B5AE-F312E59B50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21861" y="1885285"/>
            <a:ext cx="4425549" cy="44255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CD425-BF42-FE4B-BF5B-4335B321F9A2}"/>
              </a:ext>
            </a:extLst>
          </p:cNvPr>
          <p:cNvSpPr txBox="1"/>
          <p:nvPr/>
        </p:nvSpPr>
        <p:spPr>
          <a:xfrm>
            <a:off x="6415948" y="2071687"/>
            <a:ext cx="42669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Sphinx-</a:t>
            </a:r>
            <a:r>
              <a:rPr kumimoji="1" lang="en-US" altLang="ko-KR" dirty="0" err="1"/>
              <a:t>intl</a:t>
            </a:r>
            <a:endParaRPr kumimoji="1" lang="en-US" altLang="ko-KR" dirty="0"/>
          </a:p>
          <a:p>
            <a:r>
              <a:rPr kumimoji="1" lang="ko-KR" altLang="en-US" dirty="0"/>
              <a:t>국제화 기능을 위한 </a:t>
            </a:r>
            <a:r>
              <a:rPr kumimoji="1" lang="en-US" altLang="ko-KR" dirty="0"/>
              <a:t>sphinx</a:t>
            </a:r>
            <a:r>
              <a:rPr kumimoji="1" lang="ko-KR" altLang="en-US" dirty="0"/>
              <a:t>의 추가 툴</a:t>
            </a:r>
            <a:endParaRPr kumimoji="1" lang="en-US" altLang="ko-KR" dirty="0"/>
          </a:p>
          <a:p>
            <a:r>
              <a:rPr kumimoji="1" lang="en-US" altLang="ko-KR" dirty="0" err="1"/>
              <a:t>Transifex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cli</a:t>
            </a:r>
            <a:r>
              <a:rPr kumimoji="1" lang="ko-KR" altLang="en-US" dirty="0"/>
              <a:t> 툴이 이미 고려 되어 있음</a:t>
            </a:r>
          </a:p>
        </p:txBody>
      </p:sp>
    </p:spTree>
    <p:extLst>
      <p:ext uri="{BB962C8B-B14F-4D97-AF65-F5344CB8AC3E}">
        <p14:creationId xmlns:p14="http://schemas.microsoft.com/office/powerpoint/2010/main" val="1463809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D9315-A41C-5444-AE9F-D49D016CC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Sphinx </a:t>
            </a:r>
            <a:r>
              <a:rPr kumimoji="1" lang="ko-KR" altLang="en-US" dirty="0" err="1"/>
              <a:t>와의</a:t>
            </a:r>
            <a:r>
              <a:rPr kumimoji="1" lang="ko-KR" altLang="en-US" dirty="0"/>
              <a:t> 손쉬운 통합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8D7B4F-125B-6B47-B5AE-F312E59B50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0598" y="1138878"/>
            <a:ext cx="1492814" cy="1492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CD425-BF42-FE4B-BF5B-4335B321F9A2}"/>
              </a:ext>
            </a:extLst>
          </p:cNvPr>
          <p:cNvSpPr txBox="1"/>
          <p:nvPr/>
        </p:nvSpPr>
        <p:spPr>
          <a:xfrm>
            <a:off x="3215548" y="169233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Sphinx-</a:t>
            </a:r>
            <a:r>
              <a:rPr kumimoji="1" lang="en-US" altLang="ko-KR" dirty="0" err="1"/>
              <a:t>intl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D53490-935C-864D-840D-13E104AC48B6}"/>
              </a:ext>
            </a:extLst>
          </p:cNvPr>
          <p:cNvSpPr txBox="1"/>
          <p:nvPr/>
        </p:nvSpPr>
        <p:spPr>
          <a:xfrm>
            <a:off x="3846490" y="3244334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/locale/{LANGUAGE}/LC_MESSAGES/</a:t>
            </a:r>
            <a:endParaRPr kumimoji="1" lang="ko-KR" altLang="en-US" dirty="0"/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F6521985-93E9-FB46-8579-CC404E5D9DAE}"/>
              </a:ext>
            </a:extLst>
          </p:cNvPr>
          <p:cNvSpPr/>
          <p:nvPr/>
        </p:nvSpPr>
        <p:spPr>
          <a:xfrm rot="18476356">
            <a:off x="4114801" y="2334025"/>
            <a:ext cx="393404" cy="6379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09269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BD9315-A41C-5444-AE9F-D49D016CC9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Sphinx </a:t>
            </a:r>
            <a:r>
              <a:rPr kumimoji="1" lang="ko-KR" altLang="en-US" dirty="0" err="1"/>
              <a:t>와의</a:t>
            </a:r>
            <a:r>
              <a:rPr kumimoji="1" lang="ko-KR" altLang="en-US" dirty="0"/>
              <a:t> 손쉬운 통합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8D7B4F-125B-6B47-B5AE-F312E59B509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0598" y="1138878"/>
            <a:ext cx="1492814" cy="14928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D0CD425-BF42-FE4B-BF5B-4335B321F9A2}"/>
              </a:ext>
            </a:extLst>
          </p:cNvPr>
          <p:cNvSpPr txBox="1"/>
          <p:nvPr/>
        </p:nvSpPr>
        <p:spPr>
          <a:xfrm>
            <a:off x="3215548" y="1692337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Sphinx-</a:t>
            </a:r>
            <a:r>
              <a:rPr kumimoji="1" lang="en-US" altLang="ko-KR" dirty="0" err="1"/>
              <a:t>intl</a:t>
            </a:r>
            <a:endParaRPr kumimoji="1" lang="en-US" altLang="ko-KR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D53490-935C-864D-840D-13E104AC48B6}"/>
              </a:ext>
            </a:extLst>
          </p:cNvPr>
          <p:cNvSpPr txBox="1"/>
          <p:nvPr/>
        </p:nvSpPr>
        <p:spPr>
          <a:xfrm>
            <a:off x="3846490" y="3244334"/>
            <a:ext cx="4198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/locale/{LANGUAGE}/LC_MESSAGES/</a:t>
            </a:r>
            <a:endParaRPr kumimoji="1" lang="ko-KR" altLang="en-US" dirty="0"/>
          </a:p>
        </p:txBody>
      </p:sp>
      <p:sp>
        <p:nvSpPr>
          <p:cNvPr id="7" name="아래쪽 화살표[D] 6">
            <a:extLst>
              <a:ext uri="{FF2B5EF4-FFF2-40B4-BE49-F238E27FC236}">
                <a16:creationId xmlns:a16="http://schemas.microsoft.com/office/drawing/2014/main" id="{F6521985-93E9-FB46-8579-CC404E5D9DAE}"/>
              </a:ext>
            </a:extLst>
          </p:cNvPr>
          <p:cNvSpPr/>
          <p:nvPr/>
        </p:nvSpPr>
        <p:spPr>
          <a:xfrm rot="18476356">
            <a:off x="4114801" y="2334025"/>
            <a:ext cx="393404" cy="6379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8F8608A-18CE-AB42-B6BA-A71F2ABA3A8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96061" y="5167068"/>
            <a:ext cx="1240898" cy="1098119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FE7E3F3-3AC8-2440-957A-6D00AEEC31B0}"/>
              </a:ext>
            </a:extLst>
          </p:cNvPr>
          <p:cNvSpPr txBox="1"/>
          <p:nvPr/>
        </p:nvSpPr>
        <p:spPr>
          <a:xfrm>
            <a:off x="5720543" y="4426999"/>
            <a:ext cx="1184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tx</a:t>
            </a:r>
            <a:r>
              <a:rPr lang="en-US" altLang="ko-KR" dirty="0"/>
              <a:t> push -s</a:t>
            </a:r>
            <a:endParaRPr kumimoji="1" lang="ko-KR" altLang="en-US" dirty="0"/>
          </a:p>
        </p:txBody>
      </p:sp>
      <p:sp>
        <p:nvSpPr>
          <p:cNvPr id="9" name="아래쪽 화살표[D] 8">
            <a:extLst>
              <a:ext uri="{FF2B5EF4-FFF2-40B4-BE49-F238E27FC236}">
                <a16:creationId xmlns:a16="http://schemas.microsoft.com/office/drawing/2014/main" id="{AD7A2E47-9D1D-0C4A-9F54-BBF5C7439DA0}"/>
              </a:ext>
            </a:extLst>
          </p:cNvPr>
          <p:cNvSpPr/>
          <p:nvPr/>
        </p:nvSpPr>
        <p:spPr>
          <a:xfrm rot="18476356">
            <a:off x="7475871" y="4126108"/>
            <a:ext cx="393404" cy="63795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99890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98549-BBA0-7148-A2B0-E2B64528F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공동 작업을 위한 팀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A68B165-E2CE-CF42-9E5A-0B93D64FEA8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0982" y="1749406"/>
            <a:ext cx="7470035" cy="4959307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6075102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4057F2-1A83-7841-AE1C-63F67CC2F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/>
              <a:t>TM,</a:t>
            </a:r>
            <a:r>
              <a:rPr kumimoji="1" lang="ko-KR" altLang="en-US" dirty="0"/>
              <a:t> </a:t>
            </a:r>
            <a:r>
              <a:rPr kumimoji="1" lang="en-US" altLang="ko-KR" dirty="0"/>
              <a:t>Suggest, </a:t>
            </a:r>
            <a:r>
              <a:rPr kumimoji="1" lang="en-US" altLang="ko-KR" dirty="0" err="1"/>
              <a:t>Grossary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D2D6843-1285-4D44-BC0F-E7D3D41FA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0462" y="1703177"/>
            <a:ext cx="4791075" cy="440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475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26AA7C31-76FD-4B44-A1FF-D13D2515AE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5CE85F9-F4EE-4E5D-8235-528527A40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17338BB4-74FF-4836-86B7-F1B0C2B62D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1ABFA8A3-A231-4BC1-B8A5-C5BE7315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E35963E-79B2-4A8E-8F24-A94E8DDDD5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308E4331-210E-4E5F-9501-4C830E3400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A54F778-4E1C-4F6F-9318-9795AA35C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200A9256-A44C-4406-9010-B9D7D87099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" name="Picture 91">
            <a:extLst>
              <a:ext uri="{FF2B5EF4-FFF2-40B4-BE49-F238E27FC236}">
                <a16:creationId xmlns:a16="http://schemas.microsoft.com/office/drawing/2014/main" id="{C731F266-5507-4462-8427-0BD0B42C8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94" name="Picture 93">
            <a:extLst>
              <a:ext uri="{FF2B5EF4-FFF2-40B4-BE49-F238E27FC236}">
                <a16:creationId xmlns:a16="http://schemas.microsoft.com/office/drawing/2014/main" id="{126A06D6-90F0-42BA-94C0-AC6E66570F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96" name="Rectangle 95">
            <a:extLst>
              <a:ext uri="{FF2B5EF4-FFF2-40B4-BE49-F238E27FC236}">
                <a16:creationId xmlns:a16="http://schemas.microsoft.com/office/drawing/2014/main" id="{20349629-70E2-4E72-9E59-209F1F3230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43403E22-A267-491E-9711-05F332BE70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1488C64B-FA72-4C34-B7D8-ABA7E214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5062910C-86EE-BF43-9435-EC655A8E4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76398" y="5166420"/>
            <a:ext cx="8440564" cy="10450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kumimoji="1" lang="ko-KR" altLang="en-US" sz="4800" dirty="0"/>
              <a:t>오늘 나누고자 하는 내용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998F5671-E172-46A3-8DC0-54EC6D0E4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50531" y="647188"/>
            <a:ext cx="9091538" cy="329724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그림 3">
            <a:extLst>
              <a:ext uri="{FF2B5EF4-FFF2-40B4-BE49-F238E27FC236}">
                <a16:creationId xmlns:a16="http://schemas.microsoft.com/office/drawing/2014/main" id="{9DF0A2BE-94BE-A543-AF15-01F36786AF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7205" y="972646"/>
            <a:ext cx="3595147" cy="2648383"/>
          </a:xfrm>
          <a:prstGeom prst="rect">
            <a:avLst/>
          </a:prstGeom>
          <a:ln>
            <a:noFill/>
          </a:ln>
        </p:spPr>
      </p:pic>
      <p:pic>
        <p:nvPicPr>
          <p:cNvPr id="40" name="그림 4">
            <a:extLst>
              <a:ext uri="{FF2B5EF4-FFF2-40B4-BE49-F238E27FC236}">
                <a16:creationId xmlns:a16="http://schemas.microsoft.com/office/drawing/2014/main" id="{1CADDE58-1218-C443-9E09-6F1BD0D1F98A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00496" y="972646"/>
            <a:ext cx="3579998" cy="2648383"/>
          </a:xfrm>
          <a:prstGeom prst="rect">
            <a:avLst/>
          </a:prstGeom>
          <a:ln>
            <a:noFill/>
          </a:ln>
        </p:spPr>
      </p:pic>
      <p:sp>
        <p:nvSpPr>
          <p:cNvPr id="104" name="Rectangle 103">
            <a:extLst>
              <a:ext uri="{FF2B5EF4-FFF2-40B4-BE49-F238E27FC236}">
                <a16:creationId xmlns:a16="http://schemas.microsoft.com/office/drawing/2014/main" id="{F9744F83-FEC9-4E5B-8530-224C258F1C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29148" y="319016"/>
            <a:ext cx="9734654" cy="3948816"/>
          </a:xfrm>
          <a:prstGeom prst="rect">
            <a:avLst/>
          </a:prstGeom>
          <a:noFill/>
          <a:ln w="952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B81918A1-30EC-48DB-A535-4898EA927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82966" y="888935"/>
            <a:ext cx="4228687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9301236F-2DE7-4B56-B413-C201491DF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78683" y="888935"/>
            <a:ext cx="4228687" cy="2818547"/>
          </a:xfrm>
          <a:prstGeom prst="rect">
            <a:avLst/>
          </a:prstGeom>
          <a:noFill/>
          <a:ln w="9525">
            <a:solidFill>
              <a:schemeClr val="accent6">
                <a:lumMod val="60000"/>
                <a:lumOff val="40000"/>
                <a:alpha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5E04AC5-C350-4460-9728-3B499C5108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48589" y="5007362"/>
            <a:ext cx="31172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22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2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304D462-CF3A-48B2-966A-0DA7B7E61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55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D8975C-BABA-B14E-B1AC-625FB4F7E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R" dirty="0" err="1"/>
              <a:t>Grossary</a:t>
            </a:r>
            <a:endParaRPr kumimoji="1"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EAD9147-B8C4-4E48-AE1A-C4A56F49A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550" y="1885285"/>
            <a:ext cx="64389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6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5B90E-2FCE-584E-B649-7D1867ED0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한국어 </a:t>
            </a:r>
            <a:r>
              <a:rPr kumimoji="1" lang="ko-KR" altLang="en-US" dirty="0" err="1"/>
              <a:t>메뉴얼</a:t>
            </a:r>
            <a:r>
              <a:rPr kumimoji="1" lang="ko-KR" altLang="en-US" dirty="0"/>
              <a:t>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D6B498-53D8-9444-B933-5E41CB3A4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Django </a:t>
            </a:r>
            <a:r>
              <a:rPr kumimoji="1" lang="ko-KR" altLang="en-US" dirty="0"/>
              <a:t>공식 </a:t>
            </a:r>
            <a:r>
              <a:rPr kumimoji="1" lang="ko-KR" altLang="en-US" dirty="0" err="1"/>
              <a:t>메뉴얼의</a:t>
            </a:r>
            <a:r>
              <a:rPr kumimoji="1" lang="ko-KR" altLang="en-US" dirty="0"/>
              <a:t> 신규 언어 추가 기준은 </a:t>
            </a:r>
            <a:r>
              <a:rPr kumimoji="1" lang="en-US" altLang="ko-KR" dirty="0"/>
              <a:t>Index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Intro</a:t>
            </a:r>
            <a:r>
              <a:rPr kumimoji="1" lang="ko-KR" altLang="en-US" dirty="0"/>
              <a:t>의 </a:t>
            </a:r>
            <a:r>
              <a:rPr kumimoji="1" lang="en-US" altLang="ko-KR" dirty="0"/>
              <a:t>100%</a:t>
            </a:r>
            <a:r>
              <a:rPr kumimoji="1" lang="ko-KR" altLang="en-US" dirty="0"/>
              <a:t> 번역</a:t>
            </a:r>
            <a:endParaRPr kumimoji="1" lang="en-US" altLang="ko-KR" dirty="0"/>
          </a:p>
          <a:p>
            <a:r>
              <a:rPr kumimoji="1" lang="ko-KR" altLang="en-US" dirty="0"/>
              <a:t>퀄리티는 따로 검사하지 않음</a:t>
            </a:r>
            <a:endParaRPr kumimoji="1" lang="en-US" altLang="ko-KR" dirty="0"/>
          </a:p>
          <a:p>
            <a:r>
              <a:rPr kumimoji="1" lang="ko-KR" altLang="en-US" dirty="0"/>
              <a:t>기계적으로 기준만 맞추면 </a:t>
            </a:r>
            <a:r>
              <a:rPr kumimoji="1" lang="ko-KR" altLang="en-US" dirty="0" err="1"/>
              <a:t>릴리즈</a:t>
            </a:r>
            <a:r>
              <a:rPr kumimoji="1" lang="ko-KR" altLang="en-US" dirty="0"/>
              <a:t> 주기에 맞춰서 반영됨</a:t>
            </a:r>
          </a:p>
        </p:txBody>
      </p:sp>
    </p:spTree>
    <p:extLst>
      <p:ext uri="{BB962C8B-B14F-4D97-AF65-F5344CB8AC3E}">
        <p14:creationId xmlns:p14="http://schemas.microsoft.com/office/powerpoint/2010/main" val="3942042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75B90E-2FCE-584E-B649-7D1867ED0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한국어 </a:t>
            </a:r>
            <a:r>
              <a:rPr kumimoji="1" lang="ko-KR" altLang="en-US" dirty="0" err="1"/>
              <a:t>메뉴얼</a:t>
            </a:r>
            <a:r>
              <a:rPr kumimoji="1" lang="ko-KR" altLang="en-US" dirty="0"/>
              <a:t> 적용하기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D6B498-53D8-9444-B933-5E41CB3A47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ko-KR" dirty="0"/>
              <a:t>Google Translate</a:t>
            </a:r>
            <a:r>
              <a:rPr kumimoji="1" lang="ko-KR" altLang="en-US" dirty="0"/>
              <a:t>에 </a:t>
            </a:r>
            <a:r>
              <a:rPr kumimoji="1" lang="en-US" altLang="ko-KR" dirty="0"/>
              <a:t>NN</a:t>
            </a:r>
            <a:r>
              <a:rPr kumimoji="1" lang="ko-KR" altLang="en-US" dirty="0"/>
              <a:t>이 적용되었던 시점</a:t>
            </a:r>
            <a:endParaRPr kumimoji="1" lang="en-US" altLang="ko-KR" dirty="0"/>
          </a:p>
          <a:p>
            <a:r>
              <a:rPr kumimoji="1" lang="ko-KR" altLang="en-US" dirty="0"/>
              <a:t>번역 결과가 나쁘지 않았음</a:t>
            </a:r>
            <a:endParaRPr kumimoji="1" lang="en-US" altLang="ko-KR" dirty="0"/>
          </a:p>
          <a:p>
            <a:r>
              <a:rPr kumimoji="1" lang="en-US" altLang="ko-KR" dirty="0"/>
              <a:t>Po</a:t>
            </a:r>
            <a:r>
              <a:rPr kumimoji="1" lang="ko-KR" altLang="en-US" dirty="0"/>
              <a:t> 에서 텍스트 </a:t>
            </a:r>
            <a:r>
              <a:rPr kumimoji="1" lang="ko-KR" altLang="en-US" dirty="0" err="1"/>
              <a:t>추출후</a:t>
            </a:r>
            <a:r>
              <a:rPr kumimoji="1" lang="ko-KR" altLang="en-US" dirty="0"/>
              <a:t> </a:t>
            </a:r>
            <a:r>
              <a:rPr kumimoji="1" lang="en-US" altLang="ko-KR" dirty="0"/>
              <a:t>Google Translate</a:t>
            </a:r>
            <a:r>
              <a:rPr kumimoji="1" lang="ko-KR" altLang="en-US" dirty="0"/>
              <a:t>에서 </a:t>
            </a:r>
            <a:r>
              <a:rPr kumimoji="1" lang="ko-KR" altLang="en-US" dirty="0" err="1"/>
              <a:t>번역후</a:t>
            </a:r>
            <a:r>
              <a:rPr kumimoji="1" lang="ko-KR" altLang="en-US" dirty="0"/>
              <a:t> 저장하는 스크립트 작성</a:t>
            </a:r>
            <a:endParaRPr kumimoji="1" lang="en-US" altLang="ko-KR" dirty="0"/>
          </a:p>
          <a:p>
            <a:r>
              <a:rPr kumimoji="1" lang="ko-KR" altLang="en-US" dirty="0"/>
              <a:t>기계 번역 결과물 </a:t>
            </a:r>
            <a:r>
              <a:rPr kumimoji="1" lang="en-US" altLang="ko-KR" dirty="0"/>
              <a:t>regex</a:t>
            </a:r>
            <a:r>
              <a:rPr kumimoji="1" lang="ko-KR" altLang="en-US" dirty="0"/>
              <a:t>로 다듬고 눈으로 </a:t>
            </a:r>
            <a:r>
              <a:rPr kumimoji="1" lang="en-US" altLang="ko-KR" dirty="0"/>
              <a:t>2</a:t>
            </a:r>
            <a:r>
              <a:rPr kumimoji="1" lang="ko-KR" altLang="en-US" dirty="0"/>
              <a:t>차 가공</a:t>
            </a:r>
            <a:endParaRPr kumimoji="1" lang="en-US" altLang="ko-KR" dirty="0"/>
          </a:p>
          <a:p>
            <a:r>
              <a:rPr kumimoji="1" lang="ko-KR" altLang="en-US" dirty="0"/>
              <a:t>빌드 테스트 이후 </a:t>
            </a:r>
            <a:r>
              <a:rPr kumimoji="1" lang="en-US" altLang="ko-KR" dirty="0" err="1"/>
              <a:t>Transifex</a:t>
            </a:r>
            <a:r>
              <a:rPr kumimoji="1" lang="ko-KR" altLang="en-US" dirty="0"/>
              <a:t>에 업로드</a:t>
            </a:r>
            <a:endParaRPr kumimoji="1" lang="en-US" altLang="ko-KR" dirty="0"/>
          </a:p>
          <a:p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6801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9D28B-4562-1240-9F7C-D4389973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공동 번역의 어려움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5D4D9A-7156-0147-B7EF-29F6FF236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문체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단어 사전</a:t>
            </a:r>
            <a:r>
              <a:rPr kumimoji="1" lang="en-US" altLang="ko-KR" dirty="0"/>
              <a:t>,</a:t>
            </a:r>
            <a:r>
              <a:rPr kumimoji="1" lang="ko-KR" altLang="en-US" dirty="0"/>
              <a:t> 기술문법등의 </a:t>
            </a:r>
            <a:r>
              <a:rPr kumimoji="1" lang="ko-KR" altLang="en-US" dirty="0" err="1"/>
              <a:t>학습등의</a:t>
            </a:r>
            <a:r>
              <a:rPr kumimoji="1" lang="ko-KR" altLang="en-US" dirty="0"/>
              <a:t> 허들이 있음</a:t>
            </a:r>
            <a:endParaRPr kumimoji="1" lang="en-US" altLang="ko-KR" dirty="0"/>
          </a:p>
          <a:p>
            <a:r>
              <a:rPr kumimoji="1" lang="ko-KR" altLang="en-US" dirty="0"/>
              <a:t>정말 큰 문제는 규모와 동력</a:t>
            </a:r>
          </a:p>
        </p:txBody>
      </p:sp>
    </p:spTree>
    <p:extLst>
      <p:ext uri="{BB962C8B-B14F-4D97-AF65-F5344CB8AC3E}">
        <p14:creationId xmlns:p14="http://schemas.microsoft.com/office/powerpoint/2010/main" val="2387159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F9D28B-4562-1240-9F7C-D4389973D6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공동 번역의 어려움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7E7097D-2101-7B47-8416-D9C11BF9E0A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8963" y="1777981"/>
            <a:ext cx="6161378" cy="427196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F938160-39F3-1B48-80C3-439D222430A0}"/>
              </a:ext>
            </a:extLst>
          </p:cNvPr>
          <p:cNvSpPr txBox="1"/>
          <p:nvPr/>
        </p:nvSpPr>
        <p:spPr>
          <a:xfrm>
            <a:off x="7700964" y="2114550"/>
            <a:ext cx="32575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dirty="0"/>
              <a:t>한 두명의 열정으로 </a:t>
            </a:r>
            <a:r>
              <a:rPr kumimoji="1" lang="ko-KR" altLang="en-US" dirty="0" err="1"/>
              <a:t>극복할수</a:t>
            </a:r>
            <a:r>
              <a:rPr kumimoji="1" lang="ko-KR" altLang="en-US" dirty="0"/>
              <a:t> 있는 규모가 아님</a:t>
            </a:r>
            <a:endParaRPr kumimoji="1" lang="en-US" altLang="ko-KR" dirty="0"/>
          </a:p>
          <a:p>
            <a:endParaRPr kumimoji="1" lang="en-US" altLang="ko-KR" dirty="0"/>
          </a:p>
          <a:p>
            <a:r>
              <a:rPr kumimoji="1" lang="ko-KR" altLang="en-US" dirty="0"/>
              <a:t>꾸준한 관리와 관심이 필요함</a:t>
            </a:r>
            <a:endParaRPr kumimoji="1"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511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AC7F2-7FCF-A447-983B-6A61C11E0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감사합니다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043300B-BC5B-2845-AB87-A8C0F36F9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 dirty="0"/>
              <a:t>관심있으신 분은 아래로 </a:t>
            </a:r>
            <a:r>
              <a:rPr kumimoji="1" lang="en-US" altLang="ko-KR" dirty="0">
                <a:sym typeface="Wingdings" pitchFamily="2" charset="2"/>
              </a:rPr>
              <a:t></a:t>
            </a:r>
            <a:endParaRPr kumimoji="1" lang="en-US" altLang="ko-KR" dirty="0"/>
          </a:p>
          <a:p>
            <a:r>
              <a:rPr kumimoji="1" lang="en-US" altLang="ko-KR" dirty="0"/>
              <a:t>https://</a:t>
            </a:r>
            <a:r>
              <a:rPr kumimoji="1" lang="en-US" altLang="ko-KR" dirty="0" err="1"/>
              <a:t>www.facebook.com</a:t>
            </a:r>
            <a:r>
              <a:rPr kumimoji="1" lang="en-US" altLang="ko-KR" dirty="0"/>
              <a:t>/groups/</a:t>
            </a:r>
            <a:r>
              <a:rPr kumimoji="1" lang="en-US" altLang="ko-KR" dirty="0" err="1"/>
              <a:t>pythonkoreantranslators</a:t>
            </a:r>
            <a:r>
              <a:rPr kumimoji="1" lang="en-US" altLang="ko-KR" dirty="0"/>
              <a:t>/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7302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9B06F8C-95E0-3A4C-93A7-D0F989EF1D0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21207" y="3020019"/>
            <a:ext cx="1940935" cy="1940935"/>
          </a:xfrm>
          <a:prstGeom prst="rect">
            <a:avLst/>
          </a:prstGeom>
        </p:spPr>
      </p:pic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4D7E45EB-2082-42A1-A5FC-6D53F21D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10">
            <a:extLst>
              <a:ext uri="{FF2B5EF4-FFF2-40B4-BE49-F238E27FC236}">
                <a16:creationId xmlns:a16="http://schemas.microsoft.com/office/drawing/2014/main" id="{A6A5C072-919B-4308-A48B-96DC0CBF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A8F74E2F-7C51-4D72-96BA-528A50748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8" name="Rectangle 14">
            <a:extLst>
              <a:ext uri="{FF2B5EF4-FFF2-40B4-BE49-F238E27FC236}">
                <a16:creationId xmlns:a16="http://schemas.microsoft.com/office/drawing/2014/main" id="{1B61F797-14BD-476F-B569-140E96CB6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9A0235D8-BAC3-4440-8A9B-43D98243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CDF2FD5C-3192-4646-91D2-C907BDC4C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0AB8F0-2497-1044-B788-33FA0610E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dirty="0"/>
              <a:t>Django</a:t>
            </a:r>
            <a:r>
              <a:rPr kumimoji="1" lang="ko-KR" altLang="en-US" dirty="0"/>
              <a:t>의 한글화에 대하여</a:t>
            </a:r>
          </a:p>
        </p:txBody>
      </p:sp>
      <p:sp>
        <p:nvSpPr>
          <p:cNvPr id="31" name="TextBox 20">
            <a:extLst>
              <a:ext uri="{FF2B5EF4-FFF2-40B4-BE49-F238E27FC236}">
                <a16:creationId xmlns:a16="http://schemas.microsoft.com/office/drawing/2014/main" id="{0DA8D0CB-6F06-4CF1-813A-C746972E9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0169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29F284B3-8FF6-D746-BB41-BBFE5CFAD0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81719" y="2398571"/>
            <a:ext cx="4454381" cy="32952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B06647-835D-3B47-B5AE-359FC0DB5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175" y="2052116"/>
            <a:ext cx="3289986" cy="3997828"/>
          </a:xfrm>
        </p:spPr>
        <p:txBody>
          <a:bodyPr>
            <a:normAutofit/>
          </a:bodyPr>
          <a:lstStyle/>
          <a:p>
            <a:endParaRPr kumimoji="1" lang="ko-KR" altLang="en-US" sz="1800" dirty="0"/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28564258-BA63-4452-B6A7-27E3497D9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004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4D7E45EB-2082-42A1-A5FC-6D53F21D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10">
            <a:extLst>
              <a:ext uri="{FF2B5EF4-FFF2-40B4-BE49-F238E27FC236}">
                <a16:creationId xmlns:a16="http://schemas.microsoft.com/office/drawing/2014/main" id="{A6A5C072-919B-4308-A48B-96DC0CBF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A8F74E2F-7C51-4D72-96BA-528A50748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8" name="Rectangle 14">
            <a:extLst>
              <a:ext uri="{FF2B5EF4-FFF2-40B4-BE49-F238E27FC236}">
                <a16:creationId xmlns:a16="http://schemas.microsoft.com/office/drawing/2014/main" id="{1B61F797-14BD-476F-B569-140E96CB6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9A0235D8-BAC3-4440-8A9B-43D98243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CDF2FD5C-3192-4646-91D2-C907BDC4C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0AB8F0-2497-1044-B788-33FA0610E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dirty="0"/>
              <a:t>Django</a:t>
            </a:r>
            <a:r>
              <a:rPr kumimoji="1" lang="ko-KR" altLang="en-US" dirty="0"/>
              <a:t>의 한글화에 대하여</a:t>
            </a:r>
          </a:p>
        </p:txBody>
      </p:sp>
      <p:sp>
        <p:nvSpPr>
          <p:cNvPr id="31" name="TextBox 20">
            <a:extLst>
              <a:ext uri="{FF2B5EF4-FFF2-40B4-BE49-F238E27FC236}">
                <a16:creationId xmlns:a16="http://schemas.microsoft.com/office/drawing/2014/main" id="{0DA8D0CB-6F06-4CF1-813A-C746972E9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0169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B06647-835D-3B47-B5AE-359FC0DB5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175" y="2052116"/>
            <a:ext cx="3289986" cy="3997828"/>
          </a:xfrm>
        </p:spPr>
        <p:txBody>
          <a:bodyPr>
            <a:normAutofit/>
          </a:bodyPr>
          <a:lstStyle/>
          <a:p>
            <a:endParaRPr kumimoji="1" lang="ko-KR" altLang="en-US" sz="1800" dirty="0"/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28564258-BA63-4452-B6A7-27E3497D9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29F284B3-8FF6-D746-BB41-BBFE5CFAD09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6103" y="2435147"/>
            <a:ext cx="4454381" cy="32952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44A5EC-721D-7840-ABF4-8B243B81DB9B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alphaModFix amt="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6582" y="2198125"/>
            <a:ext cx="1520435" cy="1520435"/>
          </a:xfrm>
          <a:prstGeom prst="rect">
            <a:avLst/>
          </a:prstGeom>
          <a:noFill/>
          <a:effectLst>
            <a:softEdge rad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B06F8C-95E0-3A4C-93A7-D0F989EF1D0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0700" y="2049398"/>
            <a:ext cx="1940935" cy="1940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583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4D7E45EB-2082-42A1-A5FC-6D53F21D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10">
            <a:extLst>
              <a:ext uri="{FF2B5EF4-FFF2-40B4-BE49-F238E27FC236}">
                <a16:creationId xmlns:a16="http://schemas.microsoft.com/office/drawing/2014/main" id="{A6A5C072-919B-4308-A48B-96DC0CBF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A8F74E2F-7C51-4D72-96BA-528A50748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8" name="Rectangle 14">
            <a:extLst>
              <a:ext uri="{FF2B5EF4-FFF2-40B4-BE49-F238E27FC236}">
                <a16:creationId xmlns:a16="http://schemas.microsoft.com/office/drawing/2014/main" id="{1B61F797-14BD-476F-B569-140E96CB6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9A0235D8-BAC3-4440-8A9B-43D98243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CDF2FD5C-3192-4646-91D2-C907BDC4C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0AB8F0-2497-1044-B788-33FA0610E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dirty="0"/>
              <a:t>Django</a:t>
            </a:r>
            <a:r>
              <a:rPr kumimoji="1" lang="ko-KR" altLang="en-US" dirty="0"/>
              <a:t>의 한글화에 대하여</a:t>
            </a:r>
          </a:p>
        </p:txBody>
      </p:sp>
      <p:sp>
        <p:nvSpPr>
          <p:cNvPr id="31" name="TextBox 20">
            <a:extLst>
              <a:ext uri="{FF2B5EF4-FFF2-40B4-BE49-F238E27FC236}">
                <a16:creationId xmlns:a16="http://schemas.microsoft.com/office/drawing/2014/main" id="{0DA8D0CB-6F06-4CF1-813A-C746972E9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0169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B06647-835D-3B47-B5AE-359FC0DB5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175" y="2052116"/>
            <a:ext cx="3289986" cy="3997828"/>
          </a:xfrm>
        </p:spPr>
        <p:txBody>
          <a:bodyPr>
            <a:normAutofit/>
          </a:bodyPr>
          <a:lstStyle/>
          <a:p>
            <a:endParaRPr kumimoji="1" lang="ko-KR" altLang="en-US" sz="1800" dirty="0"/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28564258-BA63-4452-B6A7-27E3497D9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29F284B3-8FF6-D746-BB41-BBFE5CFAD09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06103" y="2435147"/>
            <a:ext cx="4454381" cy="3295226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9B06F8C-95E0-3A4C-93A7-D0F989EF1D00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0700" y="2049398"/>
            <a:ext cx="1940935" cy="194093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44A5EC-721D-7840-ABF4-8B243B81DB9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7450" y="4481601"/>
            <a:ext cx="1940935" cy="1940935"/>
          </a:xfrm>
          <a:prstGeom prst="rect">
            <a:avLst/>
          </a:prstGeom>
          <a:solidFill>
            <a:schemeClr val="tx1"/>
          </a:solidFill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906260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8">
            <a:extLst>
              <a:ext uri="{FF2B5EF4-FFF2-40B4-BE49-F238E27FC236}">
                <a16:creationId xmlns:a16="http://schemas.microsoft.com/office/drawing/2014/main" id="{4D7E45EB-2082-42A1-A5FC-6D53F21DB3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10">
            <a:extLst>
              <a:ext uri="{FF2B5EF4-FFF2-40B4-BE49-F238E27FC236}">
                <a16:creationId xmlns:a16="http://schemas.microsoft.com/office/drawing/2014/main" id="{A6A5C072-919B-4308-A48B-96DC0CBFB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27" name="Picture 12">
            <a:extLst>
              <a:ext uri="{FF2B5EF4-FFF2-40B4-BE49-F238E27FC236}">
                <a16:creationId xmlns:a16="http://schemas.microsoft.com/office/drawing/2014/main" id="{A8F74E2F-7C51-4D72-96BA-528A507481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8" name="Rectangle 14">
            <a:extLst>
              <a:ext uri="{FF2B5EF4-FFF2-40B4-BE49-F238E27FC236}">
                <a16:creationId xmlns:a16="http://schemas.microsoft.com/office/drawing/2014/main" id="{1B61F797-14BD-476F-B569-140E96CB6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6">
            <a:extLst>
              <a:ext uri="{FF2B5EF4-FFF2-40B4-BE49-F238E27FC236}">
                <a16:creationId xmlns:a16="http://schemas.microsoft.com/office/drawing/2014/main" id="{9A0235D8-BAC3-4440-8A9B-43D98243C7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18">
            <a:extLst>
              <a:ext uri="{FF2B5EF4-FFF2-40B4-BE49-F238E27FC236}">
                <a16:creationId xmlns:a16="http://schemas.microsoft.com/office/drawing/2014/main" id="{CDF2FD5C-3192-4646-91D2-C907BDC4C1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A80AB8F0-2497-1044-B788-33FA0610E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3" y="808056"/>
            <a:ext cx="8608037" cy="107722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dirty="0"/>
              <a:t>Sphinx </a:t>
            </a:r>
            <a:r>
              <a:rPr kumimoji="1" lang="ko-KR" altLang="en-US" dirty="0"/>
              <a:t>문서</a:t>
            </a:r>
          </a:p>
        </p:txBody>
      </p:sp>
      <p:sp>
        <p:nvSpPr>
          <p:cNvPr id="31" name="TextBox 20">
            <a:extLst>
              <a:ext uri="{FF2B5EF4-FFF2-40B4-BE49-F238E27FC236}">
                <a16:creationId xmlns:a16="http://schemas.microsoft.com/office/drawing/2014/main" id="{0DA8D0CB-6F06-4CF1-813A-C746972E9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0169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B06647-835D-3B47-B5AE-359FC0DB5C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86175" y="2052116"/>
            <a:ext cx="3289986" cy="3997828"/>
          </a:xfrm>
        </p:spPr>
        <p:txBody>
          <a:bodyPr>
            <a:normAutofit/>
          </a:bodyPr>
          <a:lstStyle/>
          <a:p>
            <a:r>
              <a:rPr kumimoji="1" lang="en-US" altLang="ko-KR" sz="1800" dirty="0" err="1"/>
              <a:t>ReStructuredText</a:t>
            </a:r>
            <a:r>
              <a:rPr kumimoji="1" lang="en-US" altLang="ko-KR" sz="1800" dirty="0"/>
              <a:t> (RST) </a:t>
            </a:r>
            <a:r>
              <a:rPr kumimoji="1" lang="ko-KR" altLang="en-US" sz="1800" dirty="0"/>
              <a:t>로 구성되어 있음</a:t>
            </a:r>
            <a:endParaRPr kumimoji="1" lang="en-US" altLang="ko-KR" sz="1800" dirty="0"/>
          </a:p>
          <a:p>
            <a:r>
              <a:rPr kumimoji="1" lang="ko-KR" altLang="en-US" sz="1800" dirty="0"/>
              <a:t> </a:t>
            </a:r>
            <a:r>
              <a:rPr kumimoji="1" lang="en-US" altLang="ko-KR" sz="1800" dirty="0" err="1"/>
              <a:t>MarkDown</a:t>
            </a:r>
            <a:r>
              <a:rPr kumimoji="1" lang="ko-KR" altLang="en-US" sz="1800" dirty="0"/>
              <a:t> </a:t>
            </a:r>
            <a:r>
              <a:rPr kumimoji="1" lang="ko-KR" altLang="en-US" sz="1800" dirty="0" err="1"/>
              <a:t>처럼</a:t>
            </a:r>
            <a:r>
              <a:rPr kumimoji="1" lang="ko-KR" altLang="en-US" sz="1800" dirty="0"/>
              <a:t> </a:t>
            </a:r>
            <a:r>
              <a:rPr kumimoji="1" lang="en-US" altLang="ko-KR" sz="1800" dirty="0" err="1"/>
              <a:t>PlainText</a:t>
            </a:r>
            <a:r>
              <a:rPr kumimoji="1" lang="ko-KR" altLang="en-US" sz="1800" dirty="0" err="1"/>
              <a:t>를</a:t>
            </a:r>
            <a:r>
              <a:rPr kumimoji="1" lang="ko-KR" altLang="en-US" sz="1800" dirty="0"/>
              <a:t> </a:t>
            </a:r>
            <a:r>
              <a:rPr kumimoji="1" lang="en-US" altLang="ko-KR" sz="1800" dirty="0"/>
              <a:t>Rich Document</a:t>
            </a:r>
            <a:r>
              <a:rPr kumimoji="1" lang="ko-KR" altLang="en-US" sz="1800" dirty="0"/>
              <a:t>로 렌더링 하는 방식</a:t>
            </a:r>
            <a:endParaRPr kumimoji="1" lang="en-US" altLang="ko-KR" sz="1800" dirty="0"/>
          </a:p>
          <a:p>
            <a:r>
              <a:rPr kumimoji="1" lang="ko-KR" altLang="en-US" sz="1800" dirty="0"/>
              <a:t>기능이 많고 복잡함</a:t>
            </a:r>
            <a:endParaRPr kumimoji="1" lang="en-US" altLang="ko-KR" sz="1800" dirty="0"/>
          </a:p>
        </p:txBody>
      </p:sp>
      <p:sp>
        <p:nvSpPr>
          <p:cNvPr id="32" name="Rectangle 22">
            <a:extLst>
              <a:ext uri="{FF2B5EF4-FFF2-40B4-BE49-F238E27FC236}">
                <a16:creationId xmlns:a16="http://schemas.microsoft.com/office/drawing/2014/main" id="{28564258-BA63-4452-B6A7-27E3497D93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9B06F8C-95E0-3A4C-93A7-D0F989EF1D00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67987" y="1722873"/>
            <a:ext cx="4425549" cy="442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2107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EEB229-3EBA-4333-B94C-ED62EC101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4666C73-1C44-4BD3-9529-A7E02C6A8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3E4E2F-EA2E-477B-A595-C5A5F62E9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6500FA0-D185-45FF-9F47-EF5FB7158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73825F-243F-467C-8349-B97E81C3E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5659AF-6F61-42EF-B761-0862A79DB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14B06D-DAA8-E344-A428-1D9087DC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6211028" cy="107722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dirty="0" err="1"/>
              <a:t>MarkDown</a:t>
            </a:r>
            <a:r>
              <a:rPr kumimoji="1" lang="ko-KR" altLang="en-US" dirty="0"/>
              <a:t> 과 </a:t>
            </a:r>
            <a:r>
              <a:rPr kumimoji="1" lang="en-US" altLang="ko-KR" dirty="0"/>
              <a:t>Sphinx</a:t>
            </a:r>
            <a:endParaRPr kumimoji="1" lang="ko-KR" altLang="en-US" dirty="0"/>
          </a:p>
        </p:txBody>
      </p:sp>
      <p:pic>
        <p:nvPicPr>
          <p:cNvPr id="9" name="내용 개체 틀 4" descr="마크다운의 목차 화면&#10;4개의 챕터와 총 15개의 항목으로 구성되어있다.">
            <a:extLst>
              <a:ext uri="{FF2B5EF4-FFF2-40B4-BE49-F238E27FC236}">
                <a16:creationId xmlns:a16="http://schemas.microsoft.com/office/drawing/2014/main" id="{B463EA47-21BB-E547-9DDA-B95FB58495E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3697" y="2400635"/>
            <a:ext cx="2791080" cy="4089497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C750E99-18DF-4893-8548-46B4EF3F5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0169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AE3C64-B072-4748-941E-4ED4F1E4A05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169" y="2028489"/>
            <a:ext cx="1081060" cy="66485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0650157-038B-4377-BAFA-B12FF57E0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584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EEB229-3EBA-4333-B94C-ED62EC101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4666C73-1C44-4BD3-9529-A7E02C6A8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3E4E2F-EA2E-477B-A595-C5A5F62E9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6500FA0-D185-45FF-9F47-EF5FB7158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73825F-243F-467C-8349-B97E81C3E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5659AF-6F61-42EF-B761-0862A79DB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3614B06D-DAA8-E344-A428-1D9087DC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6211028" cy="107722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dirty="0" err="1"/>
              <a:t>MarkDown</a:t>
            </a:r>
            <a:r>
              <a:rPr kumimoji="1" lang="ko-KR" altLang="en-US" dirty="0"/>
              <a:t> 과 </a:t>
            </a:r>
            <a:r>
              <a:rPr kumimoji="1" lang="en-US" altLang="ko-KR" dirty="0"/>
              <a:t>Sphinx</a:t>
            </a:r>
            <a:endParaRPr kumimoji="1" lang="ko-KR" altLang="en-US" dirty="0"/>
          </a:p>
        </p:txBody>
      </p:sp>
      <p:pic>
        <p:nvPicPr>
          <p:cNvPr id="9" name="내용 개체 틀 4" descr="마크다운의 목차 화면&#10;4개의 챕터와 총 15개의 항목으로 구성되어있다.">
            <a:extLst>
              <a:ext uri="{FF2B5EF4-FFF2-40B4-BE49-F238E27FC236}">
                <a16:creationId xmlns:a16="http://schemas.microsoft.com/office/drawing/2014/main" id="{B463EA47-21BB-E547-9DDA-B95FB58495E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93697" y="2400635"/>
            <a:ext cx="2791080" cy="4089497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C750E99-18DF-4893-8548-46B4EF3F5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0169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6AE3C64-B072-4748-941E-4ED4F1E4A056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60169" y="2028489"/>
            <a:ext cx="1081060" cy="664852"/>
          </a:xfrm>
          <a:prstGeom prst="rect">
            <a:avLst/>
          </a:prstGeom>
          <a:ln>
            <a:gradFill flip="none" rotWithShape="1">
              <a:gsLst>
                <a:gs pos="86000">
                  <a:schemeClr val="accent6">
                    <a:lumMod val="67000"/>
                  </a:schemeClr>
                </a:gs>
                <a:gs pos="20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</a:ln>
          <a:effectLst>
            <a:innerShdw blurRad="127000">
              <a:prstClr val="black">
                <a:alpha val="90000"/>
              </a:prstClr>
            </a:innerShdw>
          </a:effectLst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0650157-038B-4377-BAFA-B12FF57E0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5D5FDB4A-D2AE-DA4A-BF22-F6076E82E23D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95541" y="-2718"/>
            <a:ext cx="2140512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8A3F87C-E003-9845-B7DD-708ADDBF810A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3339" y="1010557"/>
            <a:ext cx="1077229" cy="107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9EEB229-3EBA-4333-B94C-ED62EC101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9867" cy="68552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4666C73-1C44-4BD3-9529-A7E02C6A8A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3E4E2F-EA2E-477B-A595-C5A5F62E93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6500FA0-D185-45FF-9F47-EF5FB71580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273825F-243F-467C-8349-B97E81C3E6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55659AF-6F61-42EF-B761-0862A79DB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7533" y="0"/>
            <a:ext cx="10378001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그림 3" descr="스크린샷이(가) 표시된 사진&#10;&#10;&#10;&#10;자동 생성된 설명">
            <a:extLst>
              <a:ext uri="{FF2B5EF4-FFF2-40B4-BE49-F238E27FC236}">
                <a16:creationId xmlns:a16="http://schemas.microsoft.com/office/drawing/2014/main" id="{5D5FDB4A-D2AE-DA4A-BF22-F6076E82E2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3500" y="-8593824"/>
            <a:ext cx="12774136" cy="4092713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614B06D-DAA8-E344-A428-1D9087DC8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9804" y="808056"/>
            <a:ext cx="6211028" cy="1077229"/>
          </a:xfrm>
        </p:spPr>
        <p:txBody>
          <a:bodyPr>
            <a:normAutofit/>
          </a:bodyPr>
          <a:lstStyle/>
          <a:p>
            <a:pPr algn="l"/>
            <a:r>
              <a:rPr kumimoji="1" lang="en-US" altLang="ko-KR" dirty="0">
                <a:solidFill>
                  <a:schemeClr val="bg1"/>
                </a:solidFill>
                <a:highlight>
                  <a:srgbClr val="00FF00"/>
                </a:highlight>
              </a:rPr>
              <a:t>Sphinx </a:t>
            </a:r>
            <a:r>
              <a:rPr kumimoji="1" lang="ko-KR" altLang="en-US" dirty="0">
                <a:solidFill>
                  <a:schemeClr val="bg1"/>
                </a:solidFill>
                <a:highlight>
                  <a:srgbClr val="00FF00"/>
                </a:highlight>
              </a:rPr>
              <a:t>의 국제화 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750E99-18DF-4893-8548-46B4EF3F5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60169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0650157-038B-4377-BAFA-B12FF57E01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7666" y="-2718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A3F87C-E003-9845-B7DD-708ADDBF810A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3339" y="918014"/>
            <a:ext cx="1077229" cy="1077229"/>
          </a:xfrm>
          <a:prstGeom prst="rect">
            <a:avLst/>
          </a:prstGeom>
        </p:spPr>
      </p:pic>
      <p:sp>
        <p:nvSpPr>
          <p:cNvPr id="3" name="액자 2">
            <a:extLst>
              <a:ext uri="{FF2B5EF4-FFF2-40B4-BE49-F238E27FC236}">
                <a16:creationId xmlns:a16="http://schemas.microsoft.com/office/drawing/2014/main" id="{5F683AEA-1479-6D43-B656-9FA08D199366}"/>
              </a:ext>
            </a:extLst>
          </p:cNvPr>
          <p:cNvSpPr/>
          <p:nvPr/>
        </p:nvSpPr>
        <p:spPr>
          <a:xfrm>
            <a:off x="2511261" y="2864312"/>
            <a:ext cx="4419600" cy="1419821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0725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메디슨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6AC10936-2DFC-4054-9ADF-B5E2C5F8619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327</Words>
  <Application>Microsoft Macintosh PowerPoint</Application>
  <PresentationFormat>와이드스크린</PresentationFormat>
  <Paragraphs>75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0" baseType="lpstr">
      <vt:lpstr>MS Shell Dlg 2</vt:lpstr>
      <vt:lpstr>Arial</vt:lpstr>
      <vt:lpstr>Wingdings</vt:lpstr>
      <vt:lpstr>Wingdings 3</vt:lpstr>
      <vt:lpstr>메디슨</vt:lpstr>
      <vt:lpstr>Django 문서 한글화 와 Transifex</vt:lpstr>
      <vt:lpstr>오늘 나누고자 하는 내용</vt:lpstr>
      <vt:lpstr>Django의 한글화에 대하여</vt:lpstr>
      <vt:lpstr>Django의 한글화에 대하여</vt:lpstr>
      <vt:lpstr>Django의 한글화에 대하여</vt:lpstr>
      <vt:lpstr>Sphinx 문서</vt:lpstr>
      <vt:lpstr>MarkDown 과 Sphinx</vt:lpstr>
      <vt:lpstr>MarkDown 과 Sphinx</vt:lpstr>
      <vt:lpstr>Sphinx 의 국제화 기능</vt:lpstr>
      <vt:lpstr>GetText를 사용한 번역문장의 적용</vt:lpstr>
      <vt:lpstr>GetText 사용시의 어려움들</vt:lpstr>
      <vt:lpstr>띄어쓰기와 Sphinx 문법들</vt:lpstr>
      <vt:lpstr>문맥을 알수 없는 나홀로 문장</vt:lpstr>
      <vt:lpstr>Transifex 소개</vt:lpstr>
      <vt:lpstr>Sphinx 와의 손쉬운 통합</vt:lpstr>
      <vt:lpstr>Sphinx 와의 손쉬운 통합</vt:lpstr>
      <vt:lpstr>Sphinx 와의 손쉬운 통합</vt:lpstr>
      <vt:lpstr>공동 작업을 위한 팀 기능</vt:lpstr>
      <vt:lpstr>TM, Suggest, Grossary</vt:lpstr>
      <vt:lpstr>Grossary</vt:lpstr>
      <vt:lpstr>한국어 메뉴얼 적용하기</vt:lpstr>
      <vt:lpstr>한국어 메뉴얼 적용하기</vt:lpstr>
      <vt:lpstr>공동 번역의 어려움</vt:lpstr>
      <vt:lpstr>공동 번역의 어려움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Django 문서 한글화 와 Transifex</dc:title>
  <dc:creator>Woojing Seok</dc:creator>
  <cp:lastModifiedBy>Woojing Seok</cp:lastModifiedBy>
  <cp:revision>17</cp:revision>
  <dcterms:created xsi:type="dcterms:W3CDTF">2019-01-06T08:17:04Z</dcterms:created>
  <dcterms:modified xsi:type="dcterms:W3CDTF">2019-01-10T15:30:04Z</dcterms:modified>
</cp:coreProperties>
</file>